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6"/>
  </p:notesMasterIdLst>
  <p:sldIdLst>
    <p:sldId id="273" r:id="rId6"/>
    <p:sldId id="283" r:id="rId7"/>
    <p:sldId id="276" r:id="rId8"/>
    <p:sldId id="287" r:id="rId9"/>
    <p:sldId id="288" r:id="rId10"/>
    <p:sldId id="278" r:id="rId11"/>
    <p:sldId id="284" r:id="rId12"/>
    <p:sldId id="285" r:id="rId13"/>
    <p:sldId id="292" r:id="rId14"/>
    <p:sldId id="286" r:id="rId15"/>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F78C68-2C1F-4BF0-A28F-55D710A93343}" v="15" dt="2021-01-28T23:52:41.3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4" d="100"/>
          <a:sy n="114" d="100"/>
        </p:scale>
        <p:origin x="1524" y="102"/>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2/4/2021</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a:solidFill>
                  <a:schemeClr val="tx1"/>
                </a:solidFill>
              </a:rPr>
              <a:t>Washoe County Board of Adjustment</a:t>
            </a:r>
          </a:p>
          <a:p>
            <a:pPr>
              <a:spcBef>
                <a:spcPts val="0"/>
              </a:spcBef>
            </a:pPr>
            <a:r>
              <a:rPr lang="en-US" sz="2800" b="1" dirty="0">
                <a:solidFill>
                  <a:schemeClr val="tx1"/>
                </a:solidFill>
              </a:rPr>
              <a:t>February 4, 2021</a:t>
            </a:r>
          </a:p>
        </p:txBody>
      </p:sp>
      <p:sp>
        <p:nvSpPr>
          <p:cNvPr id="4" name="Title 3"/>
          <p:cNvSpPr>
            <a:spLocks noGrp="1"/>
          </p:cNvSpPr>
          <p:nvPr>
            <p:ph type="ctrTitle"/>
          </p:nvPr>
        </p:nvSpPr>
        <p:spPr>
          <a:xfrm>
            <a:off x="495300" y="1066800"/>
            <a:ext cx="8229600" cy="811530"/>
          </a:xfrm>
        </p:spPr>
        <p:txBody>
          <a:bodyPr/>
          <a:lstStyle/>
          <a:p>
            <a:r>
              <a:rPr lang="en-US" sz="4000" dirty="0">
                <a:solidFill>
                  <a:schemeClr val="tx1"/>
                </a:solidFill>
              </a:rPr>
              <a:t>SPECIAL USE PERMIT CASE NUMBER	WSUP20-0023 </a:t>
            </a:r>
            <a:br>
              <a:rPr lang="en-US" sz="4000" dirty="0">
                <a:solidFill>
                  <a:schemeClr val="tx1"/>
                </a:solidFill>
              </a:rPr>
            </a:br>
            <a:r>
              <a:rPr lang="en-US" sz="4000" dirty="0">
                <a:solidFill>
                  <a:schemeClr val="tx1"/>
                </a:solidFill>
              </a:rPr>
              <a:t>(Burns Family Grading)</a:t>
            </a:r>
          </a:p>
        </p:txBody>
      </p:sp>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304800" y="990600"/>
            <a:ext cx="8534400" cy="4939814"/>
          </a:xfrm>
          <a:prstGeom prst="rect">
            <a:avLst/>
          </a:prstGeom>
          <a:noFill/>
        </p:spPr>
        <p:txBody>
          <a:bodyPr wrap="square" rtlCol="0">
            <a:spAutoFit/>
          </a:bodyPr>
          <a:lstStyle/>
          <a:p>
            <a:pPr algn="just"/>
            <a:r>
              <a:rPr lang="en-US" sz="3500" dirty="0"/>
              <a:t>Major grading, including previous unpermitted grading and earthwork totaling approximately 1,500 cubic yards of excavation, and disturbance of a total area of approximately 187,308 square feet (approximately 4.3 acres).</a:t>
            </a:r>
          </a:p>
          <a:p>
            <a:pPr algn="just"/>
            <a:endParaRPr lang="en-US" sz="3500" dirty="0"/>
          </a:p>
          <a:p>
            <a:pPr algn="just"/>
            <a:r>
              <a:rPr lang="en-US" sz="3500" b="1" dirty="0"/>
              <a:t>Special Use Permit is the means by which unpermitted grading can be permitted.</a:t>
            </a:r>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828800" y="76200"/>
            <a:ext cx="7162800" cy="792162"/>
          </a:xfrm>
        </p:spPr>
        <p:txBody>
          <a:bodyPr/>
          <a:lstStyle/>
          <a:p>
            <a:pPr algn="r"/>
            <a:r>
              <a:rPr lang="en-US" dirty="0"/>
              <a:t>Vicinity Map</a:t>
            </a:r>
          </a:p>
        </p:txBody>
      </p:sp>
      <p:pic>
        <p:nvPicPr>
          <p:cNvPr id="6" name="Picture 5">
            <a:extLst>
              <a:ext uri="{FF2B5EF4-FFF2-40B4-BE49-F238E27FC236}">
                <a16:creationId xmlns:a16="http://schemas.microsoft.com/office/drawing/2014/main" id="{C5EFE53D-18A2-4E1E-AEF3-23162E166DC4}"/>
              </a:ext>
            </a:extLst>
          </p:cNvPr>
          <p:cNvPicPr>
            <a:picLocks noChangeAspect="1"/>
          </p:cNvPicPr>
          <p:nvPr/>
        </p:nvPicPr>
        <p:blipFill>
          <a:blip r:embed="rId2"/>
          <a:stretch>
            <a:fillRect/>
          </a:stretch>
        </p:blipFill>
        <p:spPr>
          <a:xfrm>
            <a:off x="146879" y="88783"/>
            <a:ext cx="5110921" cy="6616817"/>
          </a:xfrm>
          <a:prstGeom prst="rect">
            <a:avLst/>
          </a:prstGeom>
        </p:spPr>
      </p:pic>
    </p:spTree>
    <p:extLst>
      <p:ext uri="{BB962C8B-B14F-4D97-AF65-F5344CB8AC3E}">
        <p14:creationId xmlns:p14="http://schemas.microsoft.com/office/powerpoint/2010/main" val="1949697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Site Photo</a:t>
            </a:r>
          </a:p>
        </p:txBody>
      </p:sp>
      <p:pic>
        <p:nvPicPr>
          <p:cNvPr id="9" name="Picture 8" descr="A picture containing sky, outdoor, ground, dry&#10;&#10;Description automatically generated">
            <a:extLst>
              <a:ext uri="{FF2B5EF4-FFF2-40B4-BE49-F238E27FC236}">
                <a16:creationId xmlns:a16="http://schemas.microsoft.com/office/drawing/2014/main" id="{7AA2DA13-0B53-415C-918D-B5E569A1D7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600" y="1066800"/>
            <a:ext cx="7416800" cy="5562600"/>
          </a:xfrm>
          <a:prstGeom prst="rect">
            <a:avLst/>
          </a:prstGeom>
        </p:spPr>
      </p:pic>
    </p:spTree>
    <p:extLst>
      <p:ext uri="{BB962C8B-B14F-4D97-AF65-F5344CB8AC3E}">
        <p14:creationId xmlns:p14="http://schemas.microsoft.com/office/powerpoint/2010/main" val="3761081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20000" cy="792162"/>
          </a:xfrm>
        </p:spPr>
        <p:txBody>
          <a:bodyPr/>
          <a:lstStyle/>
          <a:p>
            <a:r>
              <a:rPr lang="en-US" dirty="0"/>
              <a:t>Proposed Grading</a:t>
            </a:r>
          </a:p>
        </p:txBody>
      </p:sp>
      <p:sp>
        <p:nvSpPr>
          <p:cNvPr id="8" name="TextBox 7">
            <a:extLst>
              <a:ext uri="{FF2B5EF4-FFF2-40B4-BE49-F238E27FC236}">
                <a16:creationId xmlns:a16="http://schemas.microsoft.com/office/drawing/2014/main" id="{B3E6CD5D-B8DD-4170-BA51-ACC79A2366BA}"/>
              </a:ext>
            </a:extLst>
          </p:cNvPr>
          <p:cNvSpPr txBox="1"/>
          <p:nvPr/>
        </p:nvSpPr>
        <p:spPr>
          <a:xfrm>
            <a:off x="76200" y="990600"/>
            <a:ext cx="8915400" cy="5216813"/>
          </a:xfrm>
          <a:prstGeom prst="rect">
            <a:avLst/>
          </a:prstGeom>
          <a:noFill/>
        </p:spPr>
        <p:txBody>
          <a:bodyPr wrap="square" rtlCol="0">
            <a:spAutoFit/>
          </a:bodyPr>
          <a:lstStyle/>
          <a:p>
            <a:pPr marL="285750" indent="-285750">
              <a:buFont typeface="Arial" panose="020B0604020202020204" pitchFamily="34" charset="0"/>
              <a:buChar char="•"/>
            </a:pPr>
            <a:r>
              <a:rPr lang="en-US" sz="2100" b="1" dirty="0"/>
              <a:t>The subject site is essentially flat.</a:t>
            </a:r>
          </a:p>
          <a:p>
            <a:pPr marL="285750" indent="-285750">
              <a:buFont typeface="Arial" panose="020B0604020202020204" pitchFamily="34" charset="0"/>
              <a:buChar char="•"/>
            </a:pPr>
            <a:r>
              <a:rPr lang="en-US" sz="2100" b="1" dirty="0"/>
              <a:t>The topography of the site is proposed to be returned to as close as possible to a pre-disturbance condition after the permitted grading and restoration is completed.</a:t>
            </a:r>
          </a:p>
          <a:p>
            <a:pPr marL="285750" indent="-285750">
              <a:buFont typeface="Arial" panose="020B0604020202020204" pitchFamily="34" charset="0"/>
              <a:buChar char="•"/>
            </a:pPr>
            <a:r>
              <a:rPr lang="en-US" sz="2100" b="1" dirty="0"/>
              <a:t>Conditions of approval include</a:t>
            </a:r>
            <a:r>
              <a:rPr lang="en-US" sz="2100" dirty="0"/>
              <a:t>:</a:t>
            </a:r>
          </a:p>
          <a:p>
            <a:pPr marL="742950" lvl="1" indent="-285750">
              <a:buFont typeface="Arial" panose="020B0604020202020204" pitchFamily="34" charset="0"/>
              <a:buChar char="•"/>
            </a:pPr>
            <a:r>
              <a:rPr lang="en-US" sz="2100" dirty="0"/>
              <a:t>Providing complete grading plans in accordance with the requirements of Article 438.</a:t>
            </a:r>
          </a:p>
          <a:p>
            <a:pPr marL="742950" lvl="1" indent="-285750">
              <a:buFont typeface="Arial" panose="020B0604020202020204" pitchFamily="34" charset="0"/>
              <a:buChar char="•"/>
            </a:pPr>
            <a:r>
              <a:rPr lang="en-US" sz="2100" dirty="0"/>
              <a:t>Allowing a maximum slope of 4 horizontal to 1 vertical (4:1), within 50 feet of the perimeter of the site, as well as adjacent to the drainage way.</a:t>
            </a:r>
          </a:p>
          <a:p>
            <a:pPr marL="742950" lvl="1" indent="-285750">
              <a:buFont typeface="Arial" panose="020B0604020202020204" pitchFamily="34" charset="0"/>
              <a:buChar char="•"/>
            </a:pPr>
            <a:r>
              <a:rPr lang="en-US" sz="2100" dirty="0"/>
              <a:t>Relocating all piled soil and plant material back across the graded area.</a:t>
            </a:r>
          </a:p>
          <a:p>
            <a:pPr marL="742950" lvl="1" indent="-285750">
              <a:buFont typeface="Arial" panose="020B0604020202020204" pitchFamily="34" charset="0"/>
              <a:buChar char="•"/>
            </a:pPr>
            <a:r>
              <a:rPr lang="en-US" sz="2100" dirty="0"/>
              <a:t>Providing revegetation efforts and temporary irrigation to ensure that the disturbed area is stabilized. </a:t>
            </a:r>
          </a:p>
          <a:p>
            <a:pPr marL="742950" lvl="1" indent="-285750">
              <a:buFont typeface="Arial" panose="020B0604020202020204" pitchFamily="34" charset="0"/>
              <a:buChar char="•"/>
            </a:pPr>
            <a:r>
              <a:rPr lang="en-US" sz="2100" dirty="0"/>
              <a:t>Providing financial assurances to ensure that revegetation grows and thrives.</a:t>
            </a:r>
          </a:p>
          <a:p>
            <a:pPr marL="742950" lvl="1" indent="-285750">
              <a:buFont typeface="Arial" panose="020B0604020202020204" pitchFamily="34" charset="0"/>
              <a:buChar char="•"/>
            </a:pPr>
            <a:r>
              <a:rPr lang="en-US" sz="2100" dirty="0"/>
              <a:t>Control of noxious weeds.</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3363173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152400" y="990600"/>
            <a:ext cx="4953000" cy="5410200"/>
          </a:xfrm>
        </p:spPr>
        <p:txBody>
          <a:bodyPr>
            <a:normAutofit/>
          </a:bodyPr>
          <a:lstStyle/>
          <a:p>
            <a:r>
              <a:rPr lang="en-US" sz="2800" dirty="0"/>
              <a:t>Notice sent to 36 affected property owners</a:t>
            </a:r>
          </a:p>
          <a:p>
            <a:r>
              <a:rPr lang="en-US" sz="2800" dirty="0"/>
              <a:t>The attached CAB voted to recommend approval of the permit. One member of the CAB noted specifically that he hopes that the BOA will take into consideration that the SUP process is the means by which restoration and compliance take place.</a:t>
            </a:r>
          </a:p>
        </p:txBody>
      </p:sp>
      <p:pic>
        <p:nvPicPr>
          <p:cNvPr id="2" name="Picture 1">
            <a:extLst>
              <a:ext uri="{FF2B5EF4-FFF2-40B4-BE49-F238E27FC236}">
                <a16:creationId xmlns:a16="http://schemas.microsoft.com/office/drawing/2014/main" id="{589D2930-3752-4760-92FE-13F746510316}"/>
              </a:ext>
            </a:extLst>
          </p:cNvPr>
          <p:cNvPicPr>
            <a:picLocks noChangeAspect="1"/>
          </p:cNvPicPr>
          <p:nvPr/>
        </p:nvPicPr>
        <p:blipFill>
          <a:blip r:embed="rId2"/>
          <a:stretch>
            <a:fillRect/>
          </a:stretch>
        </p:blipFill>
        <p:spPr>
          <a:xfrm>
            <a:off x="5616929" y="1066730"/>
            <a:ext cx="3374671" cy="4724540"/>
          </a:xfrm>
          <a:prstGeom prst="rect">
            <a:avLst/>
          </a:prstGeom>
        </p:spPr>
      </p:pic>
      <p:cxnSp>
        <p:nvCxnSpPr>
          <p:cNvPr id="6" name="Straight Arrow Connector 5">
            <a:extLst>
              <a:ext uri="{FF2B5EF4-FFF2-40B4-BE49-F238E27FC236}">
                <a16:creationId xmlns:a16="http://schemas.microsoft.com/office/drawing/2014/main" id="{8D72CEC4-DAD3-4C21-AB4E-5624E68EB13E}"/>
              </a:ext>
            </a:extLst>
          </p:cNvPr>
          <p:cNvCxnSpPr>
            <a:cxnSpLocks/>
          </p:cNvCxnSpPr>
          <p:nvPr/>
        </p:nvCxnSpPr>
        <p:spPr>
          <a:xfrm flipH="1" flipV="1">
            <a:off x="7239000" y="3429000"/>
            <a:ext cx="1524000" cy="1524000"/>
          </a:xfrm>
          <a:prstGeom prst="straightConnector1">
            <a:avLst/>
          </a:prstGeom>
          <a:ln w="762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6720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71600" y="76200"/>
            <a:ext cx="5562600" cy="990600"/>
          </a:xfrm>
        </p:spPr>
        <p:txBody>
          <a:bodyPr/>
          <a:lstStyle/>
          <a:p>
            <a:pPr algn="r"/>
            <a:r>
              <a:rPr lang="en-US" dirty="0">
                <a:solidFill>
                  <a:schemeClr val="bg1"/>
                </a:solidFill>
              </a:rPr>
              <a:t>Reviewing Agencies</a:t>
            </a:r>
          </a:p>
        </p:txBody>
      </p:sp>
      <p:pic>
        <p:nvPicPr>
          <p:cNvPr id="2" name="Picture 1">
            <a:extLst>
              <a:ext uri="{FF2B5EF4-FFF2-40B4-BE49-F238E27FC236}">
                <a16:creationId xmlns:a16="http://schemas.microsoft.com/office/drawing/2014/main" id="{3D34AA1C-44C6-4C34-A0AB-BD2893C22A3A}"/>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722058" y="1066800"/>
            <a:ext cx="5699884" cy="4724400"/>
          </a:xfrm>
          <a:prstGeom prst="rect">
            <a:avLst/>
          </a:prstGeom>
        </p:spPr>
      </p:pic>
    </p:spTree>
    <p:extLst>
      <p:ext uri="{BB962C8B-B14F-4D97-AF65-F5344CB8AC3E}">
        <p14:creationId xmlns:p14="http://schemas.microsoft.com/office/powerpoint/2010/main" val="2083886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a:solidFill>
                  <a:schemeClr val="bg1"/>
                </a:solidFill>
              </a:rPr>
              <a:t>Special Use Permit Findings</a:t>
            </a:r>
          </a:p>
        </p:txBody>
      </p:sp>
      <p:pic>
        <p:nvPicPr>
          <p:cNvPr id="2" name="Picture 1">
            <a:extLst>
              <a:ext uri="{FF2B5EF4-FFF2-40B4-BE49-F238E27FC236}">
                <a16:creationId xmlns:a16="http://schemas.microsoft.com/office/drawing/2014/main" id="{0607B1F8-7B50-4BD6-A175-0E24223798B7}"/>
              </a:ext>
            </a:extLst>
          </p:cNvPr>
          <p:cNvPicPr>
            <a:picLocks noChangeAspect="1"/>
          </p:cNvPicPr>
          <p:nvPr/>
        </p:nvPicPr>
        <p:blipFill>
          <a:blip r:embed="rId2"/>
          <a:stretch>
            <a:fillRect/>
          </a:stretch>
        </p:blipFill>
        <p:spPr>
          <a:xfrm>
            <a:off x="647114" y="1066800"/>
            <a:ext cx="7849772" cy="4724400"/>
          </a:xfrm>
          <a:prstGeom prst="rect">
            <a:avLst/>
          </a:prstGeom>
        </p:spPr>
      </p:pic>
      <p:sp>
        <p:nvSpPr>
          <p:cNvPr id="5" name="Title 2">
            <a:extLst>
              <a:ext uri="{FF2B5EF4-FFF2-40B4-BE49-F238E27FC236}">
                <a16:creationId xmlns:a16="http://schemas.microsoft.com/office/drawing/2014/main" id="{ADA52730-2E5A-47B7-B976-FC9DD3707614}"/>
              </a:ext>
            </a:extLst>
          </p:cNvPr>
          <p:cNvSpPr txBox="1">
            <a:spLocks/>
          </p:cNvSpPr>
          <p:nvPr/>
        </p:nvSpPr>
        <p:spPr>
          <a:xfrm>
            <a:off x="-457200" y="6017004"/>
            <a:ext cx="7848600" cy="838200"/>
          </a:xfrm>
          <a:prstGeom prst="rect">
            <a:avLst/>
          </a:prstGeom>
        </p:spPr>
        <p:txBody>
          <a:bodyPr/>
          <a:lstStyle>
            <a:lvl1pPr algn="ctr" defTabSz="914400" rtl="0" eaLnBrk="1" latinLnBrk="0" hangingPunct="1">
              <a:spcBef>
                <a:spcPct val="0"/>
              </a:spcBef>
              <a:buNone/>
              <a:defRPr sz="4400" b="1" kern="1200">
                <a:solidFill>
                  <a:schemeClr val="bg1">
                    <a:lumMod val="95000"/>
                  </a:schemeClr>
                </a:solidFill>
                <a:latin typeface="+mj-lt"/>
                <a:ea typeface="+mj-ea"/>
                <a:cs typeface="+mj-cs"/>
              </a:defRPr>
            </a:lvl1pPr>
          </a:lstStyle>
          <a:p>
            <a:r>
              <a:rPr lang="en-US" sz="2800" dirty="0">
                <a:solidFill>
                  <a:schemeClr val="bg1"/>
                </a:solidFill>
              </a:rPr>
              <a:t>Staff Comments on Page 7 of Staff Report</a:t>
            </a:r>
            <a:endParaRPr lang="en-US" dirty="0">
              <a:solidFill>
                <a:schemeClr val="bg1"/>
              </a:solidFill>
            </a:endParaRPr>
          </a:p>
        </p:txBody>
      </p:sp>
    </p:spTree>
    <p:extLst>
      <p:ext uri="{BB962C8B-B14F-4D97-AF65-F5344CB8AC3E}">
        <p14:creationId xmlns:p14="http://schemas.microsoft.com/office/powerpoint/2010/main" val="37990015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92162"/>
          </a:xfrm>
        </p:spPr>
        <p:txBody>
          <a:bodyPr/>
          <a:lstStyle/>
          <a:p>
            <a:r>
              <a:rPr lang="en-US" dirty="0"/>
              <a:t>Recommendation</a:t>
            </a:r>
          </a:p>
        </p:txBody>
      </p:sp>
      <p:sp>
        <p:nvSpPr>
          <p:cNvPr id="5" name="TextBox 4"/>
          <p:cNvSpPr txBox="1"/>
          <p:nvPr/>
        </p:nvSpPr>
        <p:spPr>
          <a:xfrm>
            <a:off x="762000" y="1843950"/>
            <a:ext cx="7467600" cy="3170099"/>
          </a:xfrm>
          <a:prstGeom prst="rect">
            <a:avLst/>
          </a:prstGeom>
          <a:noFill/>
        </p:spPr>
        <p:txBody>
          <a:bodyPr wrap="square" rtlCol="0">
            <a:spAutoFit/>
          </a:bodyPr>
          <a:lstStyle/>
          <a:p>
            <a:pPr algn="just"/>
            <a:r>
              <a:rPr lang="en-US" sz="4000" dirty="0"/>
              <a:t>After a thorough analysis and review, Special Use Permit Case Number WSUP20-0023 is being recommended for approval with conditions.</a:t>
            </a:r>
          </a:p>
        </p:txBody>
      </p:sp>
    </p:spTree>
    <p:extLst>
      <p:ext uri="{BB962C8B-B14F-4D97-AF65-F5344CB8AC3E}">
        <p14:creationId xmlns:p14="http://schemas.microsoft.com/office/powerpoint/2010/main" val="21561569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a:t>
            </a:r>
          </a:p>
        </p:txBody>
      </p:sp>
      <p:sp>
        <p:nvSpPr>
          <p:cNvPr id="5" name="Content Placeholder 4">
            <a:extLst>
              <a:ext uri="{FF2B5EF4-FFF2-40B4-BE49-F238E27FC236}">
                <a16:creationId xmlns:a16="http://schemas.microsoft.com/office/drawing/2014/main" id="{54F9F1F6-AE86-45E5-9DEB-BC6A6B292497}"/>
              </a:ext>
            </a:extLst>
          </p:cNvPr>
          <p:cNvSpPr>
            <a:spLocks noGrp="1"/>
          </p:cNvSpPr>
          <p:nvPr>
            <p:ph idx="1"/>
          </p:nvPr>
        </p:nvSpPr>
        <p:spPr>
          <a:xfrm>
            <a:off x="304800" y="1219200"/>
            <a:ext cx="8610600" cy="4648200"/>
          </a:xfrm>
        </p:spPr>
        <p:txBody>
          <a:bodyPr>
            <a:normAutofit fontScale="92500" lnSpcReduction="10000"/>
          </a:bodyPr>
          <a:lstStyle/>
          <a:p>
            <a:pPr marL="0" indent="0" algn="just">
              <a:buNone/>
            </a:pPr>
            <a:r>
              <a:rPr lang="en-US" dirty="0"/>
              <a:t>I move that, after giving reasoned consideration to the information contained in the staff report and information received during the public hearing, the Washoe County Board of Adjustment approve with conditions </a:t>
            </a:r>
            <a:r>
              <a:rPr lang="en-US" dirty="0">
                <a:highlight>
                  <a:srgbClr val="FFFF00"/>
                </a:highlight>
              </a:rPr>
              <a:t>(included at Exhibit A to the staff report)</a:t>
            </a:r>
            <a:r>
              <a:rPr lang="en-US" dirty="0"/>
              <a:t> Special Use Permit Case Number WSUP20-0023 for Burns Family Trust, having made all five findings in accordance with Washoe County Code Section 110.810.30 30 and one finding in accordance with the South Valleys Area Plan.</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www.w3.org/XML/1998/namespace"/>
    <ds:schemaRef ds:uri="http://schemas.microsoft.com/sharepoint/v3"/>
    <ds:schemaRef ds:uri="http://schemas.microsoft.com/office/2006/documentManagement/types"/>
    <ds:schemaRef ds:uri="http://purl.org/dc/terms/"/>
    <ds:schemaRef ds:uri="a94d8b85-37e1-4d17-8d55-8b7d207932bb"/>
    <ds:schemaRef ds:uri="http://purl.org/dc/dcmitype/"/>
    <ds:schemaRef ds:uri="CEA9126C-A9B1-4F4A-855C-DD0F845697D2"/>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schemas.microsoft.com/sharepoint/v3/field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2126</TotalTime>
  <Words>377</Words>
  <Application>Microsoft Office PowerPoint</Application>
  <PresentationFormat>On-screen Show (4:3)</PresentationFormat>
  <Paragraphs>29</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Wingdings</vt:lpstr>
      <vt:lpstr>PowerPoint_Template_2015</vt:lpstr>
      <vt:lpstr>SPECIAL USE PERMIT CASE NUMBER WSUP20-0023  (Burns Family Grading)</vt:lpstr>
      <vt:lpstr>Request</vt:lpstr>
      <vt:lpstr>Vicinity Map</vt:lpstr>
      <vt:lpstr>Site Photo</vt:lpstr>
      <vt:lpstr>Proposed Grading</vt:lpstr>
      <vt:lpstr>Public Notice &amp; CAB</vt:lpstr>
      <vt:lpstr>Reviewing Agencies</vt:lpstr>
      <vt:lpstr>Special Use Permit Findings</vt:lpstr>
      <vt:lpstr>Recommendation</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82</cp:revision>
  <cp:lastPrinted>2014-10-07T22:54:33Z</cp:lastPrinted>
  <dcterms:created xsi:type="dcterms:W3CDTF">2015-09-25T21:46:02Z</dcterms:created>
  <dcterms:modified xsi:type="dcterms:W3CDTF">2021-02-04T19:58:25Z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